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ans" charset="1" panose="020B0502040504020204"/>
      <p:regular r:id="rId10"/>
    </p:embeddedFont>
    <p:embeddedFont>
      <p:font typeface="Noto Sans Bold" charset="1" panose="020B0802040504020204"/>
      <p:regular r:id="rId11"/>
    </p:embeddedFont>
    <p:embeddedFont>
      <p:font typeface="Noto Sans Italics" charset="1" panose="020B0502040504090204"/>
      <p:regular r:id="rId12"/>
    </p:embeddedFont>
    <p:embeddedFont>
      <p:font typeface="Noto Sans Bold Italics" charset="1" panose="020B0802040504090204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gif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gif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FlyfoyelQ.mp4" Type="http://schemas.openxmlformats.org/officeDocument/2006/relationships/video"/><Relationship Id="rId4" Target="../media/VAFlyfoyelQ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763"/>
            <a:ext cx="9144000" cy="10277475"/>
          </a:xfrm>
          <a:custGeom>
            <a:avLst/>
            <a:gdLst/>
            <a:ahLst/>
            <a:cxnLst/>
            <a:rect r="r" b="b" t="t" l="l"/>
            <a:pathLst>
              <a:path h="10277475" w="9144000">
                <a:moveTo>
                  <a:pt x="0" y="0"/>
                </a:moveTo>
                <a:lnTo>
                  <a:pt x="9144000" y="0"/>
                </a:lnTo>
                <a:lnTo>
                  <a:pt x="9144000" y="10277475"/>
                </a:lnTo>
                <a:lnTo>
                  <a:pt x="0" y="10277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999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80417" y="2550004"/>
            <a:ext cx="6378883" cy="3247546"/>
            <a:chOff x="0" y="0"/>
            <a:chExt cx="8505178" cy="433006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6253567" cy="259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Canva Sans Bold"/>
                </a:rPr>
                <a:t>V. Hiệu ứng cổ trang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001957" y="2882685"/>
              <a:ext cx="4503221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Canva Sans"/>
                </a:rPr>
                <a:t>Trần Thành</a:t>
              </a:r>
            </a:p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Canva Sans"/>
                </a:rPr>
                <a:t>20521924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26869"/>
            <a:ext cx="16046115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Nguyên nhân nằm ở khả năng detect của mediapipe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Xử lí bằng cách tăng số lượng frame xử lí một lúc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Detect trên frame đầu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Áp dụng lên một số lượng frame kế tiếp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18691" y="6193589"/>
            <a:ext cx="10250619" cy="3580976"/>
            <a:chOff x="0" y="0"/>
            <a:chExt cx="13667492" cy="47746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685800"/>
              <a:ext cx="2933415" cy="3403034"/>
            </a:xfrm>
            <a:custGeom>
              <a:avLst/>
              <a:gdLst/>
              <a:ahLst/>
              <a:cxnLst/>
              <a:rect r="r" b="b" t="t" l="l"/>
              <a:pathLst>
                <a:path h="3403034" w="2933415">
                  <a:moveTo>
                    <a:pt x="0" y="0"/>
                  </a:moveTo>
                  <a:lnTo>
                    <a:pt x="2933415" y="0"/>
                  </a:lnTo>
                  <a:lnTo>
                    <a:pt x="2933415" y="3403034"/>
                  </a:lnTo>
                  <a:lnTo>
                    <a:pt x="0" y="340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267368" y="0"/>
              <a:ext cx="2933415" cy="3403034"/>
            </a:xfrm>
            <a:custGeom>
              <a:avLst/>
              <a:gdLst/>
              <a:ahLst/>
              <a:cxnLst/>
              <a:rect r="r" b="b" t="t" l="l"/>
              <a:pathLst>
                <a:path h="3403034" w="2933415">
                  <a:moveTo>
                    <a:pt x="0" y="0"/>
                  </a:moveTo>
                  <a:lnTo>
                    <a:pt x="2933416" y="0"/>
                  </a:lnTo>
                  <a:lnTo>
                    <a:pt x="2933416" y="3403034"/>
                  </a:lnTo>
                  <a:lnTo>
                    <a:pt x="0" y="340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959135" y="558310"/>
              <a:ext cx="2933415" cy="3403034"/>
            </a:xfrm>
            <a:custGeom>
              <a:avLst/>
              <a:gdLst/>
              <a:ahLst/>
              <a:cxnLst/>
              <a:rect r="r" b="b" t="t" l="l"/>
              <a:pathLst>
                <a:path h="3403034" w="2933415">
                  <a:moveTo>
                    <a:pt x="0" y="0"/>
                  </a:moveTo>
                  <a:lnTo>
                    <a:pt x="2933416" y="0"/>
                  </a:lnTo>
                  <a:lnTo>
                    <a:pt x="2933416" y="3403034"/>
                  </a:lnTo>
                  <a:lnTo>
                    <a:pt x="0" y="340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734076" y="1371600"/>
              <a:ext cx="2933415" cy="3403034"/>
            </a:xfrm>
            <a:custGeom>
              <a:avLst/>
              <a:gdLst/>
              <a:ahLst/>
              <a:cxnLst/>
              <a:rect r="r" b="b" t="t" l="l"/>
              <a:pathLst>
                <a:path h="3403034" w="2933415">
                  <a:moveTo>
                    <a:pt x="0" y="0"/>
                  </a:moveTo>
                  <a:lnTo>
                    <a:pt x="2933416" y="0"/>
                  </a:lnTo>
                  <a:lnTo>
                    <a:pt x="2933416" y="3403034"/>
                  </a:lnTo>
                  <a:lnTo>
                    <a:pt x="0" y="340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3886144" y="1462698"/>
              <a:ext cx="4109419" cy="1849238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Canva Sans Bold"/>
              </a:rPr>
              <a:t>V.8. Xử lí ngắt quãng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430" y="2828682"/>
            <a:ext cx="15231140" cy="6671823"/>
            <a:chOff x="0" y="0"/>
            <a:chExt cx="20308186" cy="889576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495998"/>
              <a:ext cx="6798451" cy="2019304"/>
              <a:chOff x="0" y="0"/>
              <a:chExt cx="1342904" cy="39887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42904" cy="398875"/>
              </a:xfrm>
              <a:custGeom>
                <a:avLst/>
                <a:gdLst/>
                <a:ahLst/>
                <a:cxnLst/>
                <a:rect r="r" b="b" t="t" l="l"/>
                <a:pathLst>
                  <a:path h="398875" w="1342904">
                    <a:moveTo>
                      <a:pt x="77437" y="0"/>
                    </a:moveTo>
                    <a:lnTo>
                      <a:pt x="1265467" y="0"/>
                    </a:lnTo>
                    <a:cubicBezTo>
                      <a:pt x="1286004" y="0"/>
                      <a:pt x="1305701" y="8159"/>
                      <a:pt x="1320223" y="22681"/>
                    </a:cubicBezTo>
                    <a:cubicBezTo>
                      <a:pt x="1334745" y="37203"/>
                      <a:pt x="1342904" y="56899"/>
                      <a:pt x="1342904" y="77437"/>
                    </a:cubicBezTo>
                    <a:lnTo>
                      <a:pt x="1342904" y="321438"/>
                    </a:lnTo>
                    <a:cubicBezTo>
                      <a:pt x="1342904" y="341976"/>
                      <a:pt x="1334745" y="361672"/>
                      <a:pt x="1320223" y="376194"/>
                    </a:cubicBezTo>
                    <a:cubicBezTo>
                      <a:pt x="1305701" y="390716"/>
                      <a:pt x="1286004" y="398875"/>
                      <a:pt x="1265467" y="398875"/>
                    </a:cubicBezTo>
                    <a:lnTo>
                      <a:pt x="77437" y="398875"/>
                    </a:lnTo>
                    <a:cubicBezTo>
                      <a:pt x="56899" y="398875"/>
                      <a:pt x="37203" y="390716"/>
                      <a:pt x="22681" y="376194"/>
                    </a:cubicBezTo>
                    <a:cubicBezTo>
                      <a:pt x="8159" y="361672"/>
                      <a:pt x="0" y="341976"/>
                      <a:pt x="0" y="321438"/>
                    </a:cubicBezTo>
                    <a:lnTo>
                      <a:pt x="0" y="77437"/>
                    </a:lnTo>
                    <a:cubicBezTo>
                      <a:pt x="0" y="56899"/>
                      <a:pt x="8159" y="37203"/>
                      <a:pt x="22681" y="22681"/>
                    </a:cubicBezTo>
                    <a:cubicBezTo>
                      <a:pt x="37203" y="8159"/>
                      <a:pt x="56899" y="0"/>
                      <a:pt x="77437" y="0"/>
                    </a:cubicBezTo>
                    <a:close/>
                  </a:path>
                </a:pathLst>
              </a:custGeom>
              <a:solidFill>
                <a:srgbClr val="FCF6D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Canva Sans"/>
                  </a:rPr>
                  <a:t>Đưa ảnh về kích thước tiêu chuẩn</a:t>
                </a: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5526934"/>
              <a:ext cx="6798451" cy="2019304"/>
              <a:chOff x="0" y="0"/>
              <a:chExt cx="1342904" cy="3988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42904" cy="398875"/>
              </a:xfrm>
              <a:custGeom>
                <a:avLst/>
                <a:gdLst/>
                <a:ahLst/>
                <a:cxnLst/>
                <a:rect r="r" b="b" t="t" l="l"/>
                <a:pathLst>
                  <a:path h="398875" w="1342904">
                    <a:moveTo>
                      <a:pt x="77437" y="0"/>
                    </a:moveTo>
                    <a:lnTo>
                      <a:pt x="1265467" y="0"/>
                    </a:lnTo>
                    <a:cubicBezTo>
                      <a:pt x="1286004" y="0"/>
                      <a:pt x="1305701" y="8159"/>
                      <a:pt x="1320223" y="22681"/>
                    </a:cubicBezTo>
                    <a:cubicBezTo>
                      <a:pt x="1334745" y="37203"/>
                      <a:pt x="1342904" y="56899"/>
                      <a:pt x="1342904" y="77437"/>
                    </a:cubicBezTo>
                    <a:lnTo>
                      <a:pt x="1342904" y="321438"/>
                    </a:lnTo>
                    <a:cubicBezTo>
                      <a:pt x="1342904" y="341976"/>
                      <a:pt x="1334745" y="361672"/>
                      <a:pt x="1320223" y="376194"/>
                    </a:cubicBezTo>
                    <a:cubicBezTo>
                      <a:pt x="1305701" y="390716"/>
                      <a:pt x="1286004" y="398875"/>
                      <a:pt x="1265467" y="398875"/>
                    </a:cubicBezTo>
                    <a:lnTo>
                      <a:pt x="77437" y="398875"/>
                    </a:lnTo>
                    <a:cubicBezTo>
                      <a:pt x="56899" y="398875"/>
                      <a:pt x="37203" y="390716"/>
                      <a:pt x="22681" y="376194"/>
                    </a:cubicBezTo>
                    <a:cubicBezTo>
                      <a:pt x="8159" y="361672"/>
                      <a:pt x="0" y="341976"/>
                      <a:pt x="0" y="321438"/>
                    </a:cubicBezTo>
                    <a:lnTo>
                      <a:pt x="0" y="77437"/>
                    </a:lnTo>
                    <a:cubicBezTo>
                      <a:pt x="0" y="56899"/>
                      <a:pt x="8159" y="37203"/>
                      <a:pt x="22681" y="22681"/>
                    </a:cubicBezTo>
                    <a:cubicBezTo>
                      <a:pt x="37203" y="8159"/>
                      <a:pt x="56899" y="0"/>
                      <a:pt x="77437" y="0"/>
                    </a:cubicBezTo>
                    <a:close/>
                  </a:path>
                </a:pathLst>
              </a:custGeom>
              <a:solidFill>
                <a:srgbClr val="FCF6DB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Canva Sans"/>
                  </a:rPr>
                  <a:t>Tìm pose landmarks</a:t>
                </a:r>
              </a:p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Canva Sans"/>
                  </a:rPr>
                  <a:t>và segmentation mask 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6798451" cy="1412134"/>
              <a:chOff x="0" y="0"/>
              <a:chExt cx="1342904" cy="2789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42904" cy="278940"/>
              </a:xfrm>
              <a:custGeom>
                <a:avLst/>
                <a:gdLst/>
                <a:ahLst/>
                <a:cxnLst/>
                <a:rect r="r" b="b" t="t" l="l"/>
                <a:pathLst>
                  <a:path h="278940" w="1342904">
                    <a:moveTo>
                      <a:pt x="77437" y="0"/>
                    </a:moveTo>
                    <a:lnTo>
                      <a:pt x="1265467" y="0"/>
                    </a:lnTo>
                    <a:cubicBezTo>
                      <a:pt x="1286004" y="0"/>
                      <a:pt x="1305701" y="8159"/>
                      <a:pt x="1320223" y="22681"/>
                    </a:cubicBezTo>
                    <a:cubicBezTo>
                      <a:pt x="1334745" y="37203"/>
                      <a:pt x="1342904" y="56899"/>
                      <a:pt x="1342904" y="77437"/>
                    </a:cubicBezTo>
                    <a:lnTo>
                      <a:pt x="1342904" y="201503"/>
                    </a:lnTo>
                    <a:cubicBezTo>
                      <a:pt x="1342904" y="222041"/>
                      <a:pt x="1334745" y="241737"/>
                      <a:pt x="1320223" y="256259"/>
                    </a:cubicBezTo>
                    <a:cubicBezTo>
                      <a:pt x="1305701" y="270782"/>
                      <a:pt x="1286004" y="278940"/>
                      <a:pt x="1265467" y="278940"/>
                    </a:cubicBezTo>
                    <a:lnTo>
                      <a:pt x="77437" y="278940"/>
                    </a:lnTo>
                    <a:cubicBezTo>
                      <a:pt x="56899" y="278940"/>
                      <a:pt x="37203" y="270782"/>
                      <a:pt x="22681" y="256259"/>
                    </a:cubicBezTo>
                    <a:cubicBezTo>
                      <a:pt x="8159" y="241737"/>
                      <a:pt x="0" y="222041"/>
                      <a:pt x="0" y="201503"/>
                    </a:cubicBezTo>
                    <a:lnTo>
                      <a:pt x="0" y="77437"/>
                    </a:lnTo>
                    <a:cubicBezTo>
                      <a:pt x="0" y="56899"/>
                      <a:pt x="8159" y="37203"/>
                      <a:pt x="22681" y="22681"/>
                    </a:cubicBezTo>
                    <a:cubicBezTo>
                      <a:pt x="37203" y="8159"/>
                      <a:pt x="56899" y="0"/>
                      <a:pt x="77437" y="0"/>
                    </a:cubicBezTo>
                    <a:close/>
                  </a:path>
                </a:pathLst>
              </a:custGeom>
              <a:solidFill>
                <a:srgbClr val="FCF6D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Canva Sans"/>
                  </a:rPr>
                  <a:t>Input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5400000">
              <a:off x="2791648" y="1701278"/>
              <a:ext cx="709580" cy="505576"/>
            </a:xfrm>
            <a:custGeom>
              <a:avLst/>
              <a:gdLst/>
              <a:ahLst/>
              <a:cxnLst/>
              <a:rect r="r" b="b" t="t" l="l"/>
              <a:pathLst>
                <a:path h="505576" w="709580">
                  <a:moveTo>
                    <a:pt x="0" y="0"/>
                  </a:moveTo>
                  <a:lnTo>
                    <a:pt x="709579" y="0"/>
                  </a:lnTo>
                  <a:lnTo>
                    <a:pt x="709579" y="505576"/>
                  </a:lnTo>
                  <a:lnTo>
                    <a:pt x="0" y="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400000">
              <a:off x="2791648" y="4739209"/>
              <a:ext cx="709580" cy="505576"/>
            </a:xfrm>
            <a:custGeom>
              <a:avLst/>
              <a:gdLst/>
              <a:ahLst/>
              <a:cxnLst/>
              <a:rect r="r" b="b" t="t" l="l"/>
              <a:pathLst>
                <a:path h="505576" w="709580">
                  <a:moveTo>
                    <a:pt x="0" y="0"/>
                  </a:moveTo>
                  <a:lnTo>
                    <a:pt x="709579" y="0"/>
                  </a:lnTo>
                  <a:lnTo>
                    <a:pt x="709579" y="505575"/>
                  </a:lnTo>
                  <a:lnTo>
                    <a:pt x="0" y="505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13509736" y="0"/>
              <a:ext cx="6798451" cy="1412134"/>
              <a:chOff x="0" y="0"/>
              <a:chExt cx="1342904" cy="27894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42904" cy="278940"/>
              </a:xfrm>
              <a:custGeom>
                <a:avLst/>
                <a:gdLst/>
                <a:ahLst/>
                <a:cxnLst/>
                <a:rect r="r" b="b" t="t" l="l"/>
                <a:pathLst>
                  <a:path h="278940" w="1342904">
                    <a:moveTo>
                      <a:pt x="77437" y="0"/>
                    </a:moveTo>
                    <a:lnTo>
                      <a:pt x="1265467" y="0"/>
                    </a:lnTo>
                    <a:cubicBezTo>
                      <a:pt x="1286004" y="0"/>
                      <a:pt x="1305701" y="8159"/>
                      <a:pt x="1320223" y="22681"/>
                    </a:cubicBezTo>
                    <a:cubicBezTo>
                      <a:pt x="1334745" y="37203"/>
                      <a:pt x="1342904" y="56899"/>
                      <a:pt x="1342904" y="77437"/>
                    </a:cubicBezTo>
                    <a:lnTo>
                      <a:pt x="1342904" y="201503"/>
                    </a:lnTo>
                    <a:cubicBezTo>
                      <a:pt x="1342904" y="222041"/>
                      <a:pt x="1334745" y="241737"/>
                      <a:pt x="1320223" y="256259"/>
                    </a:cubicBezTo>
                    <a:cubicBezTo>
                      <a:pt x="1305701" y="270782"/>
                      <a:pt x="1286004" y="278940"/>
                      <a:pt x="1265467" y="278940"/>
                    </a:cubicBezTo>
                    <a:lnTo>
                      <a:pt x="77437" y="278940"/>
                    </a:lnTo>
                    <a:cubicBezTo>
                      <a:pt x="56899" y="278940"/>
                      <a:pt x="37203" y="270782"/>
                      <a:pt x="22681" y="256259"/>
                    </a:cubicBezTo>
                    <a:cubicBezTo>
                      <a:pt x="8159" y="241737"/>
                      <a:pt x="0" y="222041"/>
                      <a:pt x="0" y="201503"/>
                    </a:cubicBezTo>
                    <a:lnTo>
                      <a:pt x="0" y="77437"/>
                    </a:lnTo>
                    <a:cubicBezTo>
                      <a:pt x="0" y="56899"/>
                      <a:pt x="8159" y="37203"/>
                      <a:pt x="22681" y="22681"/>
                    </a:cubicBezTo>
                    <a:cubicBezTo>
                      <a:pt x="37203" y="8159"/>
                      <a:pt x="56899" y="0"/>
                      <a:pt x="77437" y="0"/>
                    </a:cubicBezTo>
                    <a:close/>
                  </a:path>
                </a:pathLst>
              </a:custGeom>
              <a:solidFill>
                <a:srgbClr val="FCF6D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Canva Sans"/>
                  </a:rPr>
                  <a:t>Tính toán các thông số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3509736" y="2495998"/>
              <a:ext cx="6798451" cy="1412134"/>
              <a:chOff x="0" y="0"/>
              <a:chExt cx="1342904" cy="2789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42904" cy="278940"/>
              </a:xfrm>
              <a:custGeom>
                <a:avLst/>
                <a:gdLst/>
                <a:ahLst/>
                <a:cxnLst/>
                <a:rect r="r" b="b" t="t" l="l"/>
                <a:pathLst>
                  <a:path h="278940" w="1342904">
                    <a:moveTo>
                      <a:pt x="77437" y="0"/>
                    </a:moveTo>
                    <a:lnTo>
                      <a:pt x="1265467" y="0"/>
                    </a:lnTo>
                    <a:cubicBezTo>
                      <a:pt x="1286004" y="0"/>
                      <a:pt x="1305701" y="8159"/>
                      <a:pt x="1320223" y="22681"/>
                    </a:cubicBezTo>
                    <a:cubicBezTo>
                      <a:pt x="1334745" y="37203"/>
                      <a:pt x="1342904" y="56899"/>
                      <a:pt x="1342904" y="77437"/>
                    </a:cubicBezTo>
                    <a:lnTo>
                      <a:pt x="1342904" y="201503"/>
                    </a:lnTo>
                    <a:cubicBezTo>
                      <a:pt x="1342904" y="222041"/>
                      <a:pt x="1334745" y="241737"/>
                      <a:pt x="1320223" y="256259"/>
                    </a:cubicBezTo>
                    <a:cubicBezTo>
                      <a:pt x="1305701" y="270782"/>
                      <a:pt x="1286004" y="278940"/>
                      <a:pt x="1265467" y="278940"/>
                    </a:cubicBezTo>
                    <a:lnTo>
                      <a:pt x="77437" y="278940"/>
                    </a:lnTo>
                    <a:cubicBezTo>
                      <a:pt x="56899" y="278940"/>
                      <a:pt x="37203" y="270782"/>
                      <a:pt x="22681" y="256259"/>
                    </a:cubicBezTo>
                    <a:cubicBezTo>
                      <a:pt x="8159" y="241737"/>
                      <a:pt x="0" y="222041"/>
                      <a:pt x="0" y="201503"/>
                    </a:cubicBezTo>
                    <a:lnTo>
                      <a:pt x="0" y="77437"/>
                    </a:lnTo>
                    <a:cubicBezTo>
                      <a:pt x="0" y="56899"/>
                      <a:pt x="8159" y="37203"/>
                      <a:pt x="22681" y="22681"/>
                    </a:cubicBezTo>
                    <a:cubicBezTo>
                      <a:pt x="37203" y="8159"/>
                      <a:pt x="56899" y="0"/>
                      <a:pt x="77437" y="0"/>
                    </a:cubicBezTo>
                    <a:close/>
                  </a:path>
                </a:pathLst>
              </a:custGeom>
              <a:solidFill>
                <a:srgbClr val="FCF6DB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Canva Sans"/>
                  </a:rPr>
                  <a:t>Thay background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3509736" y="4991996"/>
              <a:ext cx="6798451" cy="1412134"/>
              <a:chOff x="0" y="0"/>
              <a:chExt cx="1342904" cy="2789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42904" cy="278940"/>
              </a:xfrm>
              <a:custGeom>
                <a:avLst/>
                <a:gdLst/>
                <a:ahLst/>
                <a:cxnLst/>
                <a:rect r="r" b="b" t="t" l="l"/>
                <a:pathLst>
                  <a:path h="278940" w="1342904">
                    <a:moveTo>
                      <a:pt x="77437" y="0"/>
                    </a:moveTo>
                    <a:lnTo>
                      <a:pt x="1265467" y="0"/>
                    </a:lnTo>
                    <a:cubicBezTo>
                      <a:pt x="1286004" y="0"/>
                      <a:pt x="1305701" y="8159"/>
                      <a:pt x="1320223" y="22681"/>
                    </a:cubicBezTo>
                    <a:cubicBezTo>
                      <a:pt x="1334745" y="37203"/>
                      <a:pt x="1342904" y="56899"/>
                      <a:pt x="1342904" y="77437"/>
                    </a:cubicBezTo>
                    <a:lnTo>
                      <a:pt x="1342904" y="201503"/>
                    </a:lnTo>
                    <a:cubicBezTo>
                      <a:pt x="1342904" y="222041"/>
                      <a:pt x="1334745" y="241737"/>
                      <a:pt x="1320223" y="256259"/>
                    </a:cubicBezTo>
                    <a:cubicBezTo>
                      <a:pt x="1305701" y="270782"/>
                      <a:pt x="1286004" y="278940"/>
                      <a:pt x="1265467" y="278940"/>
                    </a:cubicBezTo>
                    <a:lnTo>
                      <a:pt x="77437" y="278940"/>
                    </a:lnTo>
                    <a:cubicBezTo>
                      <a:pt x="56899" y="278940"/>
                      <a:pt x="37203" y="270782"/>
                      <a:pt x="22681" y="256259"/>
                    </a:cubicBezTo>
                    <a:cubicBezTo>
                      <a:pt x="8159" y="241737"/>
                      <a:pt x="0" y="222041"/>
                      <a:pt x="0" y="201503"/>
                    </a:cubicBezTo>
                    <a:lnTo>
                      <a:pt x="0" y="77437"/>
                    </a:lnTo>
                    <a:cubicBezTo>
                      <a:pt x="0" y="56899"/>
                      <a:pt x="8159" y="37203"/>
                      <a:pt x="22681" y="22681"/>
                    </a:cubicBezTo>
                    <a:cubicBezTo>
                      <a:pt x="37203" y="8159"/>
                      <a:pt x="56899" y="0"/>
                      <a:pt x="77437" y="0"/>
                    </a:cubicBezTo>
                    <a:close/>
                  </a:path>
                </a:pathLst>
              </a:custGeom>
              <a:solidFill>
                <a:srgbClr val="FCF6DB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Canva Sans"/>
                  </a:rPr>
                  <a:t>Blend hiệu ứng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3509736" y="7483630"/>
              <a:ext cx="6798451" cy="1412134"/>
              <a:chOff x="0" y="0"/>
              <a:chExt cx="1342904" cy="27894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42904" cy="278940"/>
              </a:xfrm>
              <a:custGeom>
                <a:avLst/>
                <a:gdLst/>
                <a:ahLst/>
                <a:cxnLst/>
                <a:rect r="r" b="b" t="t" l="l"/>
                <a:pathLst>
                  <a:path h="278940" w="1342904">
                    <a:moveTo>
                      <a:pt x="77437" y="0"/>
                    </a:moveTo>
                    <a:lnTo>
                      <a:pt x="1265467" y="0"/>
                    </a:lnTo>
                    <a:cubicBezTo>
                      <a:pt x="1286004" y="0"/>
                      <a:pt x="1305701" y="8159"/>
                      <a:pt x="1320223" y="22681"/>
                    </a:cubicBezTo>
                    <a:cubicBezTo>
                      <a:pt x="1334745" y="37203"/>
                      <a:pt x="1342904" y="56899"/>
                      <a:pt x="1342904" y="77437"/>
                    </a:cubicBezTo>
                    <a:lnTo>
                      <a:pt x="1342904" y="201503"/>
                    </a:lnTo>
                    <a:cubicBezTo>
                      <a:pt x="1342904" y="222041"/>
                      <a:pt x="1334745" y="241737"/>
                      <a:pt x="1320223" y="256259"/>
                    </a:cubicBezTo>
                    <a:cubicBezTo>
                      <a:pt x="1305701" y="270782"/>
                      <a:pt x="1286004" y="278940"/>
                      <a:pt x="1265467" y="278940"/>
                    </a:cubicBezTo>
                    <a:lnTo>
                      <a:pt x="77437" y="278940"/>
                    </a:lnTo>
                    <a:cubicBezTo>
                      <a:pt x="56899" y="278940"/>
                      <a:pt x="37203" y="270782"/>
                      <a:pt x="22681" y="256259"/>
                    </a:cubicBezTo>
                    <a:cubicBezTo>
                      <a:pt x="8159" y="241737"/>
                      <a:pt x="0" y="222041"/>
                      <a:pt x="0" y="201503"/>
                    </a:cubicBezTo>
                    <a:lnTo>
                      <a:pt x="0" y="77437"/>
                    </a:lnTo>
                    <a:cubicBezTo>
                      <a:pt x="0" y="56899"/>
                      <a:pt x="8159" y="37203"/>
                      <a:pt x="22681" y="22681"/>
                    </a:cubicBezTo>
                    <a:cubicBezTo>
                      <a:pt x="37203" y="8159"/>
                      <a:pt x="56899" y="0"/>
                      <a:pt x="77437" y="0"/>
                    </a:cubicBezTo>
                    <a:close/>
                  </a:path>
                </a:pathLst>
              </a:custGeom>
              <a:solidFill>
                <a:srgbClr val="FCF6DB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Canva Sans"/>
                  </a:rPr>
                  <a:t>Output</a:t>
                </a: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5400000">
              <a:off x="16554171" y="1701278"/>
              <a:ext cx="709580" cy="505576"/>
            </a:xfrm>
            <a:custGeom>
              <a:avLst/>
              <a:gdLst/>
              <a:ahLst/>
              <a:cxnLst/>
              <a:rect r="r" b="b" t="t" l="l"/>
              <a:pathLst>
                <a:path h="505576" w="709580">
                  <a:moveTo>
                    <a:pt x="0" y="0"/>
                  </a:moveTo>
                  <a:lnTo>
                    <a:pt x="709580" y="0"/>
                  </a:lnTo>
                  <a:lnTo>
                    <a:pt x="709580" y="505576"/>
                  </a:lnTo>
                  <a:lnTo>
                    <a:pt x="0" y="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5400000">
              <a:off x="16554171" y="4200634"/>
              <a:ext cx="709580" cy="505576"/>
            </a:xfrm>
            <a:custGeom>
              <a:avLst/>
              <a:gdLst/>
              <a:ahLst/>
              <a:cxnLst/>
              <a:rect r="r" b="b" t="t" l="l"/>
              <a:pathLst>
                <a:path h="505576" w="709580">
                  <a:moveTo>
                    <a:pt x="0" y="0"/>
                  </a:moveTo>
                  <a:lnTo>
                    <a:pt x="709580" y="0"/>
                  </a:lnTo>
                  <a:lnTo>
                    <a:pt x="709580" y="505576"/>
                  </a:lnTo>
                  <a:lnTo>
                    <a:pt x="0" y="50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5400000">
              <a:off x="16554171" y="6696633"/>
              <a:ext cx="709580" cy="505576"/>
            </a:xfrm>
            <a:custGeom>
              <a:avLst/>
              <a:gdLst/>
              <a:ahLst/>
              <a:cxnLst/>
              <a:rect r="r" b="b" t="t" l="l"/>
              <a:pathLst>
                <a:path h="505576" w="709580">
                  <a:moveTo>
                    <a:pt x="0" y="0"/>
                  </a:moveTo>
                  <a:lnTo>
                    <a:pt x="709580" y="0"/>
                  </a:lnTo>
                  <a:lnTo>
                    <a:pt x="709580" y="505575"/>
                  </a:lnTo>
                  <a:lnTo>
                    <a:pt x="0" y="505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7647482" y="1896599"/>
              <a:ext cx="4818727" cy="4114800"/>
              <a:chOff x="0" y="0"/>
              <a:chExt cx="951847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95184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51847">
                    <a:moveTo>
                      <a:pt x="475924" y="0"/>
                    </a:moveTo>
                    <a:lnTo>
                      <a:pt x="951847" y="406400"/>
                    </a:lnTo>
                    <a:lnTo>
                      <a:pt x="475924" y="812800"/>
                    </a:lnTo>
                    <a:lnTo>
                      <a:pt x="0" y="406400"/>
                    </a:lnTo>
                    <a:lnTo>
                      <a:pt x="475924" y="0"/>
                    </a:lnTo>
                    <a:close/>
                  </a:path>
                </a:pathLst>
              </a:custGeom>
              <a:solidFill>
                <a:srgbClr val="FCF6D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Canva Sans"/>
                  </a:rPr>
                  <a:t>Kiểm tra điều kiện kích hoạt</a:t>
                </a: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-2898216">
              <a:off x="7483028" y="5104878"/>
              <a:ext cx="1284746" cy="915381"/>
            </a:xfrm>
            <a:custGeom>
              <a:avLst/>
              <a:gdLst/>
              <a:ahLst/>
              <a:cxnLst/>
              <a:rect r="r" b="b" t="t" l="l"/>
              <a:pathLst>
                <a:path h="915381" w="1284746">
                  <a:moveTo>
                    <a:pt x="0" y="0"/>
                  </a:moveTo>
                  <a:lnTo>
                    <a:pt x="1284745" y="0"/>
                  </a:lnTo>
                  <a:lnTo>
                    <a:pt x="1284745" y="915381"/>
                  </a:lnTo>
                  <a:lnTo>
                    <a:pt x="0" y="915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2898216">
              <a:off x="11074768" y="1106994"/>
              <a:ext cx="2216435" cy="1579210"/>
            </a:xfrm>
            <a:custGeom>
              <a:avLst/>
              <a:gdLst/>
              <a:ahLst/>
              <a:cxnLst/>
              <a:rect r="r" b="b" t="t" l="l"/>
              <a:pathLst>
                <a:path h="1579210" w="2216435">
                  <a:moveTo>
                    <a:pt x="0" y="0"/>
                  </a:moveTo>
                  <a:lnTo>
                    <a:pt x="2216435" y="0"/>
                  </a:lnTo>
                  <a:lnTo>
                    <a:pt x="2216435" y="1579210"/>
                  </a:lnTo>
                  <a:lnTo>
                    <a:pt x="0" y="1579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2880916">
              <a:off x="11073264" y="5851671"/>
              <a:ext cx="2216435" cy="1579210"/>
            </a:xfrm>
            <a:custGeom>
              <a:avLst/>
              <a:gdLst/>
              <a:ahLst/>
              <a:cxnLst/>
              <a:rect r="r" b="b" t="t" l="l"/>
              <a:pathLst>
                <a:path h="1579210" w="2216435">
                  <a:moveTo>
                    <a:pt x="0" y="0"/>
                  </a:moveTo>
                  <a:lnTo>
                    <a:pt x="2216435" y="0"/>
                  </a:lnTo>
                  <a:lnTo>
                    <a:pt x="2216435" y="1579210"/>
                  </a:lnTo>
                  <a:lnTo>
                    <a:pt x="0" y="1579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9509482" y="3538653"/>
            <a:ext cx="611174" cy="567628"/>
          </a:xfrm>
          <a:custGeom>
            <a:avLst/>
            <a:gdLst/>
            <a:ahLst/>
            <a:cxnLst/>
            <a:rect r="r" b="b" t="t" l="l"/>
            <a:pathLst>
              <a:path h="567628" w="611174">
                <a:moveTo>
                  <a:pt x="0" y="0"/>
                </a:moveTo>
                <a:lnTo>
                  <a:pt x="611174" y="0"/>
                </a:lnTo>
                <a:lnTo>
                  <a:pt x="611174" y="567628"/>
                </a:lnTo>
                <a:lnTo>
                  <a:pt x="0" y="56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570583" y="8023776"/>
            <a:ext cx="550073" cy="550073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Canva Sans Bold"/>
              </a:rPr>
              <a:t>V.9. Sơ đồ thực hiện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86500" y="1028700"/>
            <a:ext cx="109728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Canva Sans Bold"/>
              </a:rPr>
              <a:t>V.10. 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5585" y="3098330"/>
            <a:ext cx="4363641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video: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RGB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VGA (640x480)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60fps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Canva Sans Bold"/>
              </a:rPr>
              <a:t>VI. Tài liệu tham khảo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6358" y="3453650"/>
            <a:ext cx="13955613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https://mediapipe-studio.webapps.google.com/demo/pose_landmarker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https://picsart.com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https://www.wikipedia.org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https://opencv.org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6825" y="3444667"/>
            <a:ext cx="7315200" cy="2061556"/>
          </a:xfrm>
          <a:custGeom>
            <a:avLst/>
            <a:gdLst/>
            <a:ahLst/>
            <a:cxnLst/>
            <a:rect r="r" b="b" t="t" l="l"/>
            <a:pathLst>
              <a:path h="2061556" w="7315200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89491" y="1894709"/>
            <a:ext cx="5352383" cy="6497582"/>
          </a:xfrm>
          <a:custGeom>
            <a:avLst/>
            <a:gdLst/>
            <a:ahLst/>
            <a:cxnLst/>
            <a:rect r="r" b="b" t="t" l="l"/>
            <a:pathLst>
              <a:path h="6497582" w="5352383">
                <a:moveTo>
                  <a:pt x="0" y="0"/>
                </a:moveTo>
                <a:lnTo>
                  <a:pt x="5352383" y="0"/>
                </a:lnTo>
                <a:lnTo>
                  <a:pt x="5352383" y="6497582"/>
                </a:lnTo>
                <a:lnTo>
                  <a:pt x="0" y="6497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1273705" cy="40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Public Sans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26494" y="6025021"/>
            <a:ext cx="516299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Bạn có câu hỏi nào không?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762"/>
            <a:ext cx="9144000" cy="10277475"/>
          </a:xfrm>
          <a:custGeom>
            <a:avLst/>
            <a:gdLst/>
            <a:ahLst/>
            <a:cxnLst/>
            <a:rect r="r" b="b" t="t" l="l"/>
            <a:pathLst>
              <a:path h="10277475" w="9144000">
                <a:moveTo>
                  <a:pt x="0" y="0"/>
                </a:moveTo>
                <a:lnTo>
                  <a:pt x="9144000" y="0"/>
                </a:lnTo>
                <a:lnTo>
                  <a:pt x="9144000" y="10277476"/>
                </a:lnTo>
                <a:lnTo>
                  <a:pt x="0" y="10277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999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985595" y="1009650"/>
            <a:ext cx="1273705" cy="40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Public Sans"/>
              </a:rPr>
              <a:t>13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38268" y="1409736"/>
            <a:ext cx="6487567" cy="4363413"/>
            <a:chOff x="0" y="0"/>
            <a:chExt cx="8650089" cy="58178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6412905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191824"/>
                  </a:solidFill>
                  <a:latin typeface="Canva Sans Bold"/>
                </a:rPr>
                <a:t>V.1. Ý tưởng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22608"/>
              <a:ext cx="8650089" cy="3695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191824"/>
                  </a:solidFill>
                  <a:latin typeface="Canva Sans"/>
                </a:rPr>
                <a:t>Cổ trang luôn là một xu hướng nổi bật</a:t>
              </a: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191824"/>
                  </a:solidFill>
                  <a:latin typeface="Canva Sans"/>
                </a:rPr>
                <a:t>Niềm yêu thích cổ trang của bản thân</a:t>
              </a:r>
            </a:p>
            <a:p>
              <a:pPr>
                <a:lnSpc>
                  <a:spcPts val="448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96475" cy="10282237"/>
          </a:xfrm>
          <a:custGeom>
            <a:avLst/>
            <a:gdLst/>
            <a:ahLst/>
            <a:cxnLst/>
            <a:rect r="r" b="b" t="t" l="l"/>
            <a:pathLst>
              <a:path h="10282237" w="18296475">
                <a:moveTo>
                  <a:pt x="0" y="0"/>
                </a:moveTo>
                <a:lnTo>
                  <a:pt x="18296475" y="0"/>
                </a:lnTo>
                <a:lnTo>
                  <a:pt x="18296475" y="10282237"/>
                </a:lnTo>
                <a:lnTo>
                  <a:pt x="0" y="10282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1560" y="1635624"/>
            <a:ext cx="1588250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Canva Sans Bold"/>
              </a:rPr>
              <a:t>V.2. Nội dung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71560" y="3100705"/>
            <a:ext cx="8954918" cy="615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HIệu ứng kích hoạt khi giơ tay cao qua vai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Thay background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Chèn vòng sáng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Chèn vật thể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Hiệu ứng phụ trên vật thể khi giơ tay cao hơn đầu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Sử dụng thư viện mediapipe 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pose landmark detection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Xử lí trên video màu RGB. VGA (640x480), 60 fps </a:t>
            </a:r>
          </a:p>
          <a:p>
            <a:pPr>
              <a:lnSpc>
                <a:spcPts val="44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1126478" y="3290803"/>
            <a:ext cx="5666740" cy="3705395"/>
            <a:chOff x="0" y="0"/>
            <a:chExt cx="7555653" cy="49405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09122"/>
              <a:ext cx="7555653" cy="4722283"/>
            </a:xfrm>
            <a:custGeom>
              <a:avLst/>
              <a:gdLst/>
              <a:ahLst/>
              <a:cxnLst/>
              <a:rect r="r" b="b" t="t" l="l"/>
              <a:pathLst>
                <a:path h="4722283" w="7555653">
                  <a:moveTo>
                    <a:pt x="0" y="0"/>
                  </a:moveTo>
                  <a:lnTo>
                    <a:pt x="7555653" y="0"/>
                  </a:lnTo>
                  <a:lnTo>
                    <a:pt x="7555653" y="4722283"/>
                  </a:lnTo>
                  <a:lnTo>
                    <a:pt x="0" y="4722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15286" y="804414"/>
              <a:ext cx="3125082" cy="3331699"/>
            </a:xfrm>
            <a:custGeom>
              <a:avLst/>
              <a:gdLst/>
              <a:ahLst/>
              <a:cxnLst/>
              <a:rect r="r" b="b" t="t" l="l"/>
              <a:pathLst>
                <a:path h="3331699" w="3125082">
                  <a:moveTo>
                    <a:pt x="0" y="0"/>
                  </a:moveTo>
                  <a:lnTo>
                    <a:pt x="3125081" y="0"/>
                  </a:lnTo>
                  <a:lnTo>
                    <a:pt x="3125081" y="3331699"/>
                  </a:lnTo>
                  <a:lnTo>
                    <a:pt x="0" y="3331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0046" y="0"/>
              <a:ext cx="4649907" cy="4940526"/>
            </a:xfrm>
            <a:custGeom>
              <a:avLst/>
              <a:gdLst/>
              <a:ahLst/>
              <a:cxnLst/>
              <a:rect r="r" b="b" t="t" l="l"/>
              <a:pathLst>
                <a:path h="4940526" w="4649907">
                  <a:moveTo>
                    <a:pt x="0" y="0"/>
                  </a:moveTo>
                  <a:lnTo>
                    <a:pt x="4649907" y="0"/>
                  </a:lnTo>
                  <a:lnTo>
                    <a:pt x="4649907" y="4940526"/>
                  </a:lnTo>
                  <a:lnTo>
                    <a:pt x="0" y="4940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47741" y="3502034"/>
            <a:ext cx="9211559" cy="5217484"/>
          </a:xfrm>
          <a:custGeom>
            <a:avLst/>
            <a:gdLst/>
            <a:ahLst/>
            <a:cxnLst/>
            <a:rect r="r" b="b" t="t" l="l"/>
            <a:pathLst>
              <a:path h="5217484" w="9211559">
                <a:moveTo>
                  <a:pt x="0" y="0"/>
                </a:moveTo>
                <a:lnTo>
                  <a:pt x="9211559" y="0"/>
                </a:lnTo>
                <a:lnTo>
                  <a:pt x="9211559" y="5217484"/>
                </a:lnTo>
                <a:lnTo>
                  <a:pt x="0" y="521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Noto Sans Bold"/>
              </a:rPr>
              <a:t>V.3. Xác định vị trí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3185" y="3444884"/>
            <a:ext cx="8175187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Trung điểm 2 mắt :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Trung bình cộng x, y 2 mắt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Trung điểm 2 vai: 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Trung bình cộng x, y 2 vai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Tâm lòng bàn tay: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Trung bình cộng x, y 3 điểm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Khoảng cách cơ thể mắt- vai: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(x1-x2)^2 + (y1-y2)^2</a:t>
            </a:r>
          </a:p>
          <a:p>
            <a:pPr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Noto Sans Bold"/>
              </a:rPr>
              <a:t>V.4. Segmentation mask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3185" y="3642863"/>
            <a:ext cx="13498632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Khi thực hiện thay background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Mediapipe trả về mask là ma trận chứa các giá trị 0-255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0 là không người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255 là có người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Xác định rõ ràng cách để blend với mask cho các gía trị (0, 255)?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Dùng ngưỡng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Dùng cv2.dilate(), cv2.erode() </a:t>
            </a:r>
          </a:p>
          <a:p>
            <a:pPr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473466"/>
            <a:ext cx="16230600" cy="4114800"/>
            <a:chOff x="0" y="0"/>
            <a:chExt cx="21640800" cy="548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6400" cy="5442373"/>
            </a:xfrm>
            <a:custGeom>
              <a:avLst/>
              <a:gdLst/>
              <a:ahLst/>
              <a:cxnLst/>
              <a:rect r="r" b="b" t="t" l="l"/>
              <a:pathLst>
                <a:path h="5442373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42373"/>
                  </a:lnTo>
                  <a:lnTo>
                    <a:pt x="0" y="5442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404" r="0" b="-404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45979" y="393911"/>
              <a:ext cx="5048630" cy="3786473"/>
            </a:xfrm>
            <a:custGeom>
              <a:avLst/>
              <a:gdLst/>
              <a:ahLst/>
              <a:cxnLst/>
              <a:rect r="r" b="b" t="t" l="l"/>
              <a:pathLst>
                <a:path h="3786473" w="5048630">
                  <a:moveTo>
                    <a:pt x="0" y="0"/>
                  </a:moveTo>
                  <a:lnTo>
                    <a:pt x="5048631" y="0"/>
                  </a:lnTo>
                  <a:lnTo>
                    <a:pt x="5048631" y="3786473"/>
                  </a:lnTo>
                  <a:lnTo>
                    <a:pt x="0" y="3786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931988" y="4370209"/>
              <a:ext cx="1622425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191824"/>
                  </a:solidFill>
                  <a:latin typeface="Canva Sans"/>
                </a:rPr>
                <a:t>mask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807720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323179" y="393911"/>
              <a:ext cx="5048630" cy="3786473"/>
            </a:xfrm>
            <a:custGeom>
              <a:avLst/>
              <a:gdLst/>
              <a:ahLst/>
              <a:cxnLst/>
              <a:rect r="r" b="b" t="t" l="l"/>
              <a:pathLst>
                <a:path h="3786473" w="5048630">
                  <a:moveTo>
                    <a:pt x="0" y="0"/>
                  </a:moveTo>
                  <a:lnTo>
                    <a:pt x="5048631" y="0"/>
                  </a:lnTo>
                  <a:lnTo>
                    <a:pt x="5048631" y="3786473"/>
                  </a:lnTo>
                  <a:lnTo>
                    <a:pt x="0" y="3786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847871" y="4370209"/>
              <a:ext cx="1945058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191824"/>
                  </a:solidFill>
                  <a:latin typeface="Canva Sans"/>
                </a:rPr>
                <a:t>dilate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1615440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95700" y="393911"/>
              <a:ext cx="5048630" cy="3786473"/>
            </a:xfrm>
            <a:custGeom>
              <a:avLst/>
              <a:gdLst/>
              <a:ahLst/>
              <a:cxnLst/>
              <a:rect r="r" b="b" t="t" l="l"/>
              <a:pathLst>
                <a:path h="3786473" w="5048630">
                  <a:moveTo>
                    <a:pt x="0" y="0"/>
                  </a:moveTo>
                  <a:lnTo>
                    <a:pt x="5048630" y="0"/>
                  </a:lnTo>
                  <a:lnTo>
                    <a:pt x="5048630" y="3786473"/>
                  </a:lnTo>
                  <a:lnTo>
                    <a:pt x="0" y="3786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7925071" y="4370209"/>
              <a:ext cx="1945058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191824"/>
                  </a:solidFill>
                  <a:latin typeface="Canva Sans"/>
                </a:rPr>
                <a:t>erode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Noto Sans Bold"/>
              </a:rPr>
              <a:t>V.4. Segmentation mask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185" y="3148752"/>
            <a:ext cx="14686508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Không có sự khác biệt rõ rệt giữa mask ban đầu và sau khi dilate, erode: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Nhược điểm: làm giảm chiều ma trận ảnh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Phương pháp lựa chọn là thresh</a:t>
            </a:r>
            <a:r>
              <a:rPr lang="en-US" sz="3200">
                <a:solidFill>
                  <a:srgbClr val="191824"/>
                </a:solidFill>
                <a:latin typeface="Canva San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5503" y="6308830"/>
            <a:ext cx="11896993" cy="3507974"/>
            <a:chOff x="0" y="0"/>
            <a:chExt cx="15862658" cy="4677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881938" y="0"/>
              <a:ext cx="4387110" cy="4677299"/>
            </a:xfrm>
            <a:custGeom>
              <a:avLst/>
              <a:gdLst/>
              <a:ahLst/>
              <a:cxnLst/>
              <a:rect r="r" b="b" t="t" l="l"/>
              <a:pathLst>
                <a:path h="4677299" w="4387110">
                  <a:moveTo>
                    <a:pt x="0" y="0"/>
                  </a:moveTo>
                  <a:lnTo>
                    <a:pt x="4387110" y="0"/>
                  </a:lnTo>
                  <a:lnTo>
                    <a:pt x="4387110" y="4677299"/>
                  </a:lnTo>
                  <a:lnTo>
                    <a:pt x="0" y="4677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475548" y="132"/>
              <a:ext cx="4387110" cy="4677167"/>
            </a:xfrm>
            <a:custGeom>
              <a:avLst/>
              <a:gdLst/>
              <a:ahLst/>
              <a:cxnLst/>
              <a:rect r="r" b="b" t="t" l="l"/>
              <a:pathLst>
                <a:path h="4677167" w="4387110">
                  <a:moveTo>
                    <a:pt x="0" y="0"/>
                  </a:moveTo>
                  <a:lnTo>
                    <a:pt x="4387110" y="0"/>
                  </a:lnTo>
                  <a:lnTo>
                    <a:pt x="4387110" y="4677167"/>
                  </a:lnTo>
                  <a:lnTo>
                    <a:pt x="0" y="467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77299" cy="4677299"/>
            </a:xfrm>
            <a:custGeom>
              <a:avLst/>
              <a:gdLst/>
              <a:ahLst/>
              <a:cxnLst/>
              <a:rect r="r" b="b" t="t" l="l"/>
              <a:pathLst>
                <a:path h="4677299" w="4677299">
                  <a:moveTo>
                    <a:pt x="0" y="0"/>
                  </a:moveTo>
                  <a:lnTo>
                    <a:pt x="4677299" y="0"/>
                  </a:lnTo>
                  <a:lnTo>
                    <a:pt x="4677299" y="4677299"/>
                  </a:lnTo>
                  <a:lnTo>
                    <a:pt x="0" y="4677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Canva Sans Bold"/>
              </a:rPr>
              <a:t>V.5. Blend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78331"/>
            <a:ext cx="16046115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Ảnh bị lem khi blend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Sử dụng ảnh RGBA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RGBA là ảnh RGB có thêm kênh alpha biểu thị cho độ mờ , 0 &lt;= alpha &lt;= 1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Càng gần 1, điểm ảnh càng rõ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Khi blend sử dụng đồng thời cả mask và kênh alpha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11544"/>
            <a:ext cx="16046115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Hai loại chuyển động chính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Sang trái, sang phải</a:t>
            </a:r>
          </a:p>
          <a:p>
            <a:pPr marL="2072642" indent="-518160" lvl="3">
              <a:lnSpc>
                <a:spcPts val="4480"/>
              </a:lnSpc>
              <a:buFont typeface="Arial"/>
              <a:buChar char="￭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Blend theo điểm trên cơ thể người -&gt; các trung điểm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Lại gần, ra xa góc nhìn</a:t>
            </a:r>
          </a:p>
          <a:p>
            <a:pPr marL="2072642" indent="-518160" lvl="3">
              <a:lnSpc>
                <a:spcPts val="4480"/>
              </a:lnSpc>
              <a:buFont typeface="Arial"/>
              <a:buChar char="￭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Blend tỉ lệ theo cơ thể người trong ảnh -&gt; tỉ lệ khoảng cách mắt - vai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258908" y="6328631"/>
            <a:ext cx="6000392" cy="2929669"/>
            <a:chOff x="0" y="0"/>
            <a:chExt cx="8000522" cy="39062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325128" y="861752"/>
              <a:ext cx="3675395" cy="1006139"/>
            </a:xfrm>
            <a:custGeom>
              <a:avLst/>
              <a:gdLst/>
              <a:ahLst/>
              <a:cxnLst/>
              <a:rect r="r" b="b" t="t" l="l"/>
              <a:pathLst>
                <a:path h="1006139" w="3675395">
                  <a:moveTo>
                    <a:pt x="0" y="0"/>
                  </a:moveTo>
                  <a:lnTo>
                    <a:pt x="3675394" y="0"/>
                  </a:lnTo>
                  <a:lnTo>
                    <a:pt x="3675394" y="1006139"/>
                  </a:lnTo>
                  <a:lnTo>
                    <a:pt x="0" y="1006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0" y="763813"/>
              <a:ext cx="3797544" cy="1039578"/>
            </a:xfrm>
            <a:custGeom>
              <a:avLst/>
              <a:gdLst/>
              <a:ahLst/>
              <a:cxnLst/>
              <a:rect r="r" b="b" t="t" l="l"/>
              <a:pathLst>
                <a:path h="1039578" w="3797544">
                  <a:moveTo>
                    <a:pt x="0" y="0"/>
                  </a:moveTo>
                  <a:lnTo>
                    <a:pt x="3797544" y="0"/>
                  </a:lnTo>
                  <a:lnTo>
                    <a:pt x="3797544" y="1039578"/>
                  </a:lnTo>
                  <a:lnTo>
                    <a:pt x="0" y="1039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6750529">
              <a:off x="1898772" y="1433324"/>
              <a:ext cx="3797544" cy="1039578"/>
            </a:xfrm>
            <a:custGeom>
              <a:avLst/>
              <a:gdLst/>
              <a:ahLst/>
              <a:cxnLst/>
              <a:rect r="r" b="b" t="t" l="l"/>
              <a:pathLst>
                <a:path h="1039578" w="3797544">
                  <a:moveTo>
                    <a:pt x="0" y="0"/>
                  </a:moveTo>
                  <a:lnTo>
                    <a:pt x="3797543" y="0"/>
                  </a:lnTo>
                  <a:lnTo>
                    <a:pt x="3797543" y="1039578"/>
                  </a:lnTo>
                  <a:lnTo>
                    <a:pt x="0" y="1039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Canva Sans Bold"/>
              </a:rPr>
              <a:t>V.6. Xử lí di chuyển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6322999"/>
            <a:ext cx="7256716" cy="2935301"/>
            <a:chOff x="0" y="0"/>
            <a:chExt cx="9675622" cy="39137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13735" cy="3882328"/>
            </a:xfrm>
            <a:custGeom>
              <a:avLst/>
              <a:gdLst/>
              <a:ahLst/>
              <a:cxnLst/>
              <a:rect r="r" b="b" t="t" l="l"/>
              <a:pathLst>
                <a:path h="3882328" w="3913735">
                  <a:moveTo>
                    <a:pt x="0" y="0"/>
                  </a:moveTo>
                  <a:lnTo>
                    <a:pt x="3913735" y="0"/>
                  </a:lnTo>
                  <a:lnTo>
                    <a:pt x="3913735" y="3882328"/>
                  </a:lnTo>
                  <a:lnTo>
                    <a:pt x="0" y="3882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404" r="0" b="-404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761887" y="0"/>
              <a:ext cx="3913735" cy="3913735"/>
            </a:xfrm>
            <a:custGeom>
              <a:avLst/>
              <a:gdLst/>
              <a:ahLst/>
              <a:cxnLst/>
              <a:rect r="r" b="b" t="t" l="l"/>
              <a:pathLst>
                <a:path h="3913735" w="3913735">
                  <a:moveTo>
                    <a:pt x="0" y="0"/>
                  </a:moveTo>
                  <a:lnTo>
                    <a:pt x="3913735" y="0"/>
                  </a:lnTo>
                  <a:lnTo>
                    <a:pt x="3913735" y="3913735"/>
                  </a:lnTo>
                  <a:lnTo>
                    <a:pt x="0" y="3913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93137" y="365455"/>
              <a:ext cx="2727462" cy="2792811"/>
            </a:xfrm>
            <a:custGeom>
              <a:avLst/>
              <a:gdLst/>
              <a:ahLst/>
              <a:cxnLst/>
              <a:rect r="r" b="b" t="t" l="l"/>
              <a:pathLst>
                <a:path h="2792811" w="2727462">
                  <a:moveTo>
                    <a:pt x="0" y="0"/>
                  </a:moveTo>
                  <a:lnTo>
                    <a:pt x="2727461" y="0"/>
                  </a:lnTo>
                  <a:lnTo>
                    <a:pt x="2727461" y="2792811"/>
                  </a:lnTo>
                  <a:lnTo>
                    <a:pt x="0" y="2792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074806" y="3333189"/>
              <a:ext cx="1764122" cy="495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5"/>
                </a:lnSpc>
              </a:pPr>
              <a:r>
                <a:rPr lang="en-US" sz="2282">
                  <a:solidFill>
                    <a:srgbClr val="191824"/>
                  </a:solidFill>
                  <a:latin typeface="Canva Sans"/>
                </a:rPr>
                <a:t>lại gần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024999" y="3120166"/>
              <a:ext cx="1387511" cy="495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5"/>
                </a:lnSpc>
              </a:pPr>
              <a:r>
                <a:rPr lang="en-US" sz="2282">
                  <a:solidFill>
                    <a:srgbClr val="191824"/>
                  </a:solidFill>
                  <a:latin typeface="Canva Sans"/>
                </a:rPr>
                <a:t>ra xa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6853932" y="966155"/>
              <a:ext cx="1554175" cy="1591412"/>
            </a:xfrm>
            <a:custGeom>
              <a:avLst/>
              <a:gdLst/>
              <a:ahLst/>
              <a:cxnLst/>
              <a:rect r="r" b="b" t="t" l="l"/>
              <a:pathLst>
                <a:path h="1591412" w="1554175">
                  <a:moveTo>
                    <a:pt x="0" y="0"/>
                  </a:moveTo>
                  <a:lnTo>
                    <a:pt x="1554175" y="0"/>
                  </a:lnTo>
                  <a:lnTo>
                    <a:pt x="1554175" y="1591412"/>
                  </a:lnTo>
                  <a:lnTo>
                    <a:pt x="0" y="1591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78762" y="3087928"/>
            <a:ext cx="4816660" cy="5117702"/>
            <a:chOff x="0" y="0"/>
            <a:chExt cx="6422214" cy="6823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22214" cy="6823602"/>
            </a:xfrm>
            <a:custGeom>
              <a:avLst/>
              <a:gdLst/>
              <a:ahLst/>
              <a:cxnLst/>
              <a:rect r="r" b="b" t="t" l="l"/>
              <a:pathLst>
                <a:path h="6823602" w="6422214">
                  <a:moveTo>
                    <a:pt x="0" y="0"/>
                  </a:moveTo>
                  <a:lnTo>
                    <a:pt x="6422214" y="0"/>
                  </a:lnTo>
                  <a:lnTo>
                    <a:pt x="6422214" y="6823602"/>
                  </a:lnTo>
                  <a:lnTo>
                    <a:pt x="0" y="6823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80068" y="1678822"/>
              <a:ext cx="3262078" cy="3465958"/>
            </a:xfrm>
            <a:custGeom>
              <a:avLst/>
              <a:gdLst/>
              <a:ahLst/>
              <a:cxnLst/>
              <a:rect r="r" b="b" t="t" l="l"/>
              <a:pathLst>
                <a:path h="3465958" w="3262078">
                  <a:moveTo>
                    <a:pt x="0" y="0"/>
                  </a:moveTo>
                  <a:lnTo>
                    <a:pt x="3262078" y="0"/>
                  </a:lnTo>
                  <a:lnTo>
                    <a:pt x="3262078" y="3465958"/>
                  </a:lnTo>
                  <a:lnTo>
                    <a:pt x="0" y="3465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95587" y="2545312"/>
              <a:ext cx="1631039" cy="1732979"/>
            </a:xfrm>
            <a:custGeom>
              <a:avLst/>
              <a:gdLst/>
              <a:ahLst/>
              <a:cxnLst/>
              <a:rect r="r" b="b" t="t" l="l"/>
              <a:pathLst>
                <a:path h="1732979" w="1631039">
                  <a:moveTo>
                    <a:pt x="0" y="0"/>
                  </a:moveTo>
                  <a:lnTo>
                    <a:pt x="1631040" y="0"/>
                  </a:lnTo>
                  <a:lnTo>
                    <a:pt x="1631040" y="1732979"/>
                  </a:lnTo>
                  <a:lnTo>
                    <a:pt x="0" y="1732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13185" y="1448244"/>
            <a:ext cx="1671479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91824"/>
                </a:solidFill>
                <a:latin typeface="Canva Sans Bold"/>
              </a:rPr>
              <a:t>V.7. Tạo ảnh động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03462"/>
            <a:ext cx="16046115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Thực hiện resize các ảnh liên tục theo tỉ lệ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Tỉ lệ là một khoảng lặp đi lặp lại: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Khoảng từ 25% - 100% khung hình gốc</a:t>
            </a:r>
          </a:p>
          <a:p>
            <a:pPr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91824"/>
                </a:solidFill>
                <a:latin typeface="Canva Sans"/>
              </a:rPr>
              <a:t>Khoảng 10% - 100% khung hình gốc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DAFlOCBH61o</dc:identifier>
  <dcterms:modified xsi:type="dcterms:W3CDTF">2011-08-01T06:04:30Z</dcterms:modified>
  <cp:revision>1</cp:revision>
  <dc:title>Nhập môn Thị giác máy tính</dc:title>
</cp:coreProperties>
</file>